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3" r:id="rId5"/>
    <p:sldMasterId id="2147483674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</p:sldIdLst>
  <p:sldSz cy="5143500" cx="9144000"/>
  <p:notesSz cx="6858000" cy="9144000"/>
  <p:embeddedFontLst>
    <p:embeddedFont>
      <p:font typeface="Century Gothic"/>
      <p:regular r:id="rId23"/>
      <p:bold r:id="rId24"/>
      <p:italic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1" name="Robert Barrentine"/>
  <p:cmAuthor clrIdx="1" id="1" initials="" lastIdx="1" name="Yen-Ting Chen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font" Target="fonts/CenturyGothic-bold.fntdata"/><Relationship Id="rId23" Type="http://schemas.openxmlformats.org/officeDocument/2006/relationships/font" Target="fonts/CenturyGothic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commentAuthors" Target="commentAuthors.xml"/><Relationship Id="rId9" Type="http://schemas.openxmlformats.org/officeDocument/2006/relationships/slide" Target="slides/slide2.xml"/><Relationship Id="rId26" Type="http://schemas.openxmlformats.org/officeDocument/2006/relationships/font" Target="fonts/CenturyGothic-boldItalic.fntdata"/><Relationship Id="rId25" Type="http://schemas.openxmlformats.org/officeDocument/2006/relationships/font" Target="fonts/CenturyGothic-italic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2-12-08T04:58:06.715">
    <p:pos x="6000" y="0"/>
    <p:text>Yen-Ting, can you update this slide?</p:text>
  </p:cm>
  <p:cm authorId="1" idx="1" dt="2022-12-08T04:58:06.715">
    <p:pos x="6000" y="0"/>
    <p:text>Will do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google.com/url?sa=i&amp;url=https%3A%2F%2Fwww.seattletimes.com%2Flife%2Foutdoors%2Fseattles-not-just-the-countrys-most-bike-friendly-city-its-a-biking-community-here-are-the-reasons-we-ride%2F&amp;psig=AOvVaw1hXzBPBVYtNzRCUcBaBStb&amp;ust=1670208996523000&amp;source=images&amp;cd=vfe&amp;ved=0CBAQjhxqFwoTCLDIj8H73vsCFQAAAAAdAAAAABAE" TargetMode="Externa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move.org/cities-most-bicycle-commuters/" TargetMode="External"/><Relationship Id="rId3" Type="http://schemas.openxmlformats.org/officeDocument/2006/relationships/hyperlink" Target="https://www.seattle.gov/Documents/Departments/SDOT/BikeProgram/BMP_Imp_Plan_2021_FINAL.pdf" TargetMode="Externa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8feed3f186_1_40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9" name="Google Shape;109;g18feed3f186_1_40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(Arthur)</a:t>
            </a:r>
            <a:endParaRPr/>
          </a:p>
        </p:txBody>
      </p:sp>
      <p:sp>
        <p:nvSpPr>
          <p:cNvPr id="110" name="Google Shape;110;g18feed3f186_1_40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ae74e04f19_3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1ae74e04f19_3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(Robert)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ae74e04f19_3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1ae74e04f19_3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(Robert)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ae74e04f19_3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1ae74e04f19_3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(Justus)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b1f65dbe8e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1b1f65dbe8e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(Justus)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1ae74e04f19_3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1ae74e04f19_3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(Justus)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8feed3f186_1_6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18feed3f186_1_6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(Justus)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8feed3f186_1_8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18feed3f186_1_8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(Arthur)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1a46c0b2c1b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1a46c0b2c1b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(Arthur)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google.com/url?sa=i&amp;url=https%3A%2F%2Fwww.seattletimes.com%2Flife%2Foutdoors%2Fseattles-not-just-the-countrys-most-bike-friendly-city-its-a-biking-community-here-are-the-reasons-we-ride%2F&amp;psig=AOvVaw1hXzBPBVYtNzRCUcBaBStb&amp;ust=1670208996523000&amp;source=images&amp;cd=vfe&amp;ved=0CBAQjhxqFwoTCLDIj8H73vsCFQAAAAAdAAAAABA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b202bf61e0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1b202bf61e0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(Arthur)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https://www.move.org/cities-most-bicycle-commuters/</a:t>
            </a:r>
            <a:r>
              <a:rPr lang="en"/>
              <a:t> 2019 data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https://www.seattle.gov/Documents/Departments/SDOT/BikeProgram/BMP_Imp_Plan_2021_FINAL.pdf</a:t>
            </a:r>
            <a:r>
              <a:rPr lang="en"/>
              <a:t> Seattle Bicycle Master Plan (BMP)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b202bf61e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1b202bf61e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(Yen-Ting)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Models such as decompositions and other more sophisticated models are discussed without assumptions of dataset.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The forecasting methods can be flexible or inflexible; however, in our case, mostly are inflexible.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a482328b2b_5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1a482328b2b_5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(Yen-Ting)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Obvious that ridership must </a:t>
            </a:r>
            <a:r>
              <a:rPr lang="en"/>
              <a:t>have</a:t>
            </a:r>
            <a:r>
              <a:rPr lang="en"/>
              <a:t> dropped from 2019 to 2020 2021, </a:t>
            </a:r>
            <a:r>
              <a:rPr lang="en"/>
              <a:t>instead</a:t>
            </a:r>
            <a:r>
              <a:rPr lang="en"/>
              <a:t> focus on seasonality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State that we found out most ridership months of the year are May - Aug (Summer)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a482328b2b_5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a482328b2b_5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(Yen-Ting)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Obvious that ridership must have dropped from 2019 to 2020 2021, instead focus on seasonality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State that we found out most ridership months of the year are May - Aug (Summer)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ae74e04f19_3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1ae74e04f19_3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(Robert)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ae74e04f19_3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1ae74e04f19_3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(Justus)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ctrTitle"/>
          </p:nvPr>
        </p:nvSpPr>
        <p:spPr>
          <a:xfrm>
            <a:off x="0" y="2715803"/>
            <a:ext cx="9134700" cy="84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ockwell"/>
              <a:buNone/>
              <a:defRPr sz="2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5"/>
          <p:cNvSpPr txBox="1"/>
          <p:nvPr>
            <p:ph type="ctrTitle"/>
          </p:nvPr>
        </p:nvSpPr>
        <p:spPr>
          <a:xfrm>
            <a:off x="0" y="2715803"/>
            <a:ext cx="9134700" cy="84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ockwell"/>
              <a:buNone/>
              <a:defRPr sz="2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6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7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ckwell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1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3" name="Google Shape;63;p1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4" name="Google Shape;64;p17"/>
          <p:cNvSpPr txBox="1"/>
          <p:nvPr>
            <p:ph idx="3" type="body"/>
          </p:nvPr>
        </p:nvSpPr>
        <p:spPr>
          <a:xfrm>
            <a:off x="4645026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5" name="Google Shape;65;p17"/>
          <p:cNvSpPr txBox="1"/>
          <p:nvPr>
            <p:ph idx="4" type="body"/>
          </p:nvPr>
        </p:nvSpPr>
        <p:spPr>
          <a:xfrm>
            <a:off x="4645026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8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0"/>
          <p:cNvSpPr txBox="1"/>
          <p:nvPr>
            <p:ph type="title"/>
          </p:nvPr>
        </p:nvSpPr>
        <p:spPr>
          <a:xfrm>
            <a:off x="0" y="3305176"/>
            <a:ext cx="91440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ckwell"/>
              <a:buNone/>
              <a:defRPr b="0" i="0" sz="3000" cap="none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20"/>
          <p:cNvSpPr txBox="1"/>
          <p:nvPr>
            <p:ph idx="1" type="body"/>
          </p:nvPr>
        </p:nvSpPr>
        <p:spPr>
          <a:xfrm>
            <a:off x="0" y="2180035"/>
            <a:ext cx="91440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rtl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rtl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1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21"/>
          <p:cNvSpPr txBox="1"/>
          <p:nvPr>
            <p:ph idx="1" type="body"/>
          </p:nvPr>
        </p:nvSpPr>
        <p:spPr>
          <a:xfrm>
            <a:off x="457200" y="900113"/>
            <a:ext cx="4038600" cy="25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5" name="Google Shape;75;p21"/>
          <p:cNvSpPr txBox="1"/>
          <p:nvPr>
            <p:ph idx="2" type="body"/>
          </p:nvPr>
        </p:nvSpPr>
        <p:spPr>
          <a:xfrm>
            <a:off x="4648200" y="900113"/>
            <a:ext cx="4038600" cy="25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2"/>
          <p:cNvSpPr txBox="1"/>
          <p:nvPr>
            <p:ph type="title"/>
          </p:nvPr>
        </p:nvSpPr>
        <p:spPr>
          <a:xfrm>
            <a:off x="457201" y="204787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ckwell"/>
              <a:buNone/>
              <a:defRPr b="1"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2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79" name="Google Shape;79;p22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ckwell"/>
              <a:buNone/>
              <a:defRPr b="1"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2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83" name="Google Shape;83;p23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4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24"/>
          <p:cNvSpPr txBox="1"/>
          <p:nvPr>
            <p:ph idx="1" type="body"/>
          </p:nvPr>
        </p:nvSpPr>
        <p:spPr>
          <a:xfrm rot="5400000">
            <a:off x="2874750" y="-1217399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5"/>
          <p:cNvSpPr txBox="1"/>
          <p:nvPr>
            <p:ph type="title"/>
          </p:nvPr>
        </p:nvSpPr>
        <p:spPr>
          <a:xfrm rot="5400000">
            <a:off x="6012600" y="771581"/>
            <a:ext cx="3291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25"/>
          <p:cNvSpPr txBox="1"/>
          <p:nvPr>
            <p:ph idx="1" type="body"/>
          </p:nvPr>
        </p:nvSpPr>
        <p:spPr>
          <a:xfrm rot="5400000">
            <a:off x="1821600" y="-1209619"/>
            <a:ext cx="3291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SECTION_HEADER_2_1_1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6"/>
          <p:cNvSpPr txBox="1"/>
          <p:nvPr>
            <p:ph idx="1" type="subTitle"/>
          </p:nvPr>
        </p:nvSpPr>
        <p:spPr>
          <a:xfrm>
            <a:off x="1398588" y="3066150"/>
            <a:ext cx="1515600" cy="469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>
            <a:lvl1pPr lvl="0" rtl="0" algn="ctr">
              <a:spcBef>
                <a:spcPts val="640"/>
              </a:spcBef>
              <a:spcAft>
                <a:spcPts val="0"/>
              </a:spcAft>
              <a:buNone/>
              <a:defRPr sz="900"/>
            </a:lvl1pPr>
            <a:lvl2pPr lvl="1" rtl="0" algn="ctr">
              <a:spcBef>
                <a:spcPts val="640"/>
              </a:spcBef>
              <a:spcAft>
                <a:spcPts val="0"/>
              </a:spcAft>
              <a:buNone/>
              <a:defRPr sz="900"/>
            </a:lvl2pPr>
            <a:lvl3pPr lvl="2" rtl="0" algn="ctr">
              <a:spcBef>
                <a:spcPts val="640"/>
              </a:spcBef>
              <a:spcAft>
                <a:spcPts val="0"/>
              </a:spcAft>
              <a:buNone/>
              <a:defRPr sz="900"/>
            </a:lvl3pPr>
            <a:lvl4pPr lvl="3" rtl="0" algn="ctr">
              <a:spcBef>
                <a:spcPts val="640"/>
              </a:spcBef>
              <a:spcAft>
                <a:spcPts val="0"/>
              </a:spcAft>
              <a:buNone/>
              <a:defRPr sz="900"/>
            </a:lvl4pPr>
            <a:lvl5pPr lvl="4" rtl="0" algn="ctr">
              <a:spcBef>
                <a:spcPts val="640"/>
              </a:spcBef>
              <a:spcAft>
                <a:spcPts val="0"/>
              </a:spcAft>
              <a:buNone/>
              <a:defRPr sz="900"/>
            </a:lvl5pPr>
            <a:lvl6pPr lvl="5" rtl="0" algn="ctr">
              <a:spcBef>
                <a:spcPts val="640"/>
              </a:spcBef>
              <a:spcAft>
                <a:spcPts val="0"/>
              </a:spcAft>
              <a:buNone/>
              <a:defRPr sz="900"/>
            </a:lvl6pPr>
            <a:lvl7pPr lvl="6" rtl="0" algn="ctr">
              <a:spcBef>
                <a:spcPts val="640"/>
              </a:spcBef>
              <a:spcAft>
                <a:spcPts val="0"/>
              </a:spcAft>
              <a:buNone/>
              <a:defRPr sz="900"/>
            </a:lvl7pPr>
            <a:lvl8pPr lvl="7" rtl="0" algn="ctr">
              <a:spcBef>
                <a:spcPts val="640"/>
              </a:spcBef>
              <a:spcAft>
                <a:spcPts val="0"/>
              </a:spcAft>
              <a:buNone/>
              <a:defRPr sz="900"/>
            </a:lvl8pPr>
            <a:lvl9pPr lvl="8" rtl="0" algn="ctr">
              <a:spcBef>
                <a:spcPts val="640"/>
              </a:spcBef>
              <a:spcAft>
                <a:spcPts val="0"/>
              </a:spcAft>
              <a:buNone/>
              <a:defRPr sz="900"/>
            </a:lvl9pPr>
          </a:lstStyle>
          <a:p/>
        </p:txBody>
      </p:sp>
      <p:sp>
        <p:nvSpPr>
          <p:cNvPr id="92" name="Google Shape;92;p26"/>
          <p:cNvSpPr txBox="1"/>
          <p:nvPr>
            <p:ph idx="2" type="subTitle"/>
          </p:nvPr>
        </p:nvSpPr>
        <p:spPr>
          <a:xfrm>
            <a:off x="3192463" y="3066150"/>
            <a:ext cx="1515600" cy="469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>
            <a:lvl1pPr lvl="0" rtl="0" algn="ctr">
              <a:spcBef>
                <a:spcPts val="640"/>
              </a:spcBef>
              <a:spcAft>
                <a:spcPts val="0"/>
              </a:spcAft>
              <a:buNone/>
              <a:defRPr sz="900"/>
            </a:lvl1pPr>
            <a:lvl2pPr lvl="1" rtl="0" algn="ctr">
              <a:spcBef>
                <a:spcPts val="640"/>
              </a:spcBef>
              <a:spcAft>
                <a:spcPts val="0"/>
              </a:spcAft>
              <a:buNone/>
              <a:defRPr sz="900"/>
            </a:lvl2pPr>
            <a:lvl3pPr lvl="2" rtl="0" algn="ctr">
              <a:spcBef>
                <a:spcPts val="640"/>
              </a:spcBef>
              <a:spcAft>
                <a:spcPts val="0"/>
              </a:spcAft>
              <a:buNone/>
              <a:defRPr sz="900"/>
            </a:lvl3pPr>
            <a:lvl4pPr lvl="3" rtl="0" algn="ctr">
              <a:spcBef>
                <a:spcPts val="640"/>
              </a:spcBef>
              <a:spcAft>
                <a:spcPts val="0"/>
              </a:spcAft>
              <a:buNone/>
              <a:defRPr sz="900"/>
            </a:lvl4pPr>
            <a:lvl5pPr lvl="4" rtl="0" algn="ctr">
              <a:spcBef>
                <a:spcPts val="640"/>
              </a:spcBef>
              <a:spcAft>
                <a:spcPts val="0"/>
              </a:spcAft>
              <a:buNone/>
              <a:defRPr sz="900"/>
            </a:lvl5pPr>
            <a:lvl6pPr lvl="5" rtl="0" algn="ctr">
              <a:spcBef>
                <a:spcPts val="640"/>
              </a:spcBef>
              <a:spcAft>
                <a:spcPts val="0"/>
              </a:spcAft>
              <a:buNone/>
              <a:defRPr sz="900"/>
            </a:lvl6pPr>
            <a:lvl7pPr lvl="6" rtl="0" algn="ctr">
              <a:spcBef>
                <a:spcPts val="640"/>
              </a:spcBef>
              <a:spcAft>
                <a:spcPts val="0"/>
              </a:spcAft>
              <a:buNone/>
              <a:defRPr sz="900"/>
            </a:lvl7pPr>
            <a:lvl8pPr lvl="7" rtl="0" algn="ctr">
              <a:spcBef>
                <a:spcPts val="640"/>
              </a:spcBef>
              <a:spcAft>
                <a:spcPts val="0"/>
              </a:spcAft>
              <a:buNone/>
              <a:defRPr sz="900"/>
            </a:lvl8pPr>
            <a:lvl9pPr lvl="8" rtl="0" algn="ctr">
              <a:spcBef>
                <a:spcPts val="640"/>
              </a:spcBef>
              <a:spcAft>
                <a:spcPts val="0"/>
              </a:spcAft>
              <a:buNone/>
              <a:defRPr sz="900"/>
            </a:lvl9pPr>
          </a:lstStyle>
          <a:p/>
        </p:txBody>
      </p:sp>
      <p:sp>
        <p:nvSpPr>
          <p:cNvPr id="93" name="Google Shape;93;p26"/>
          <p:cNvSpPr txBox="1"/>
          <p:nvPr>
            <p:ph idx="3" type="subTitle"/>
          </p:nvPr>
        </p:nvSpPr>
        <p:spPr>
          <a:xfrm>
            <a:off x="4986338" y="3066150"/>
            <a:ext cx="1515600" cy="469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>
            <a:lvl1pPr lvl="0" rtl="0" algn="ctr">
              <a:spcBef>
                <a:spcPts val="640"/>
              </a:spcBef>
              <a:spcAft>
                <a:spcPts val="0"/>
              </a:spcAft>
              <a:buNone/>
              <a:defRPr sz="900"/>
            </a:lvl1pPr>
            <a:lvl2pPr lvl="1" rtl="0" algn="ctr">
              <a:spcBef>
                <a:spcPts val="640"/>
              </a:spcBef>
              <a:spcAft>
                <a:spcPts val="0"/>
              </a:spcAft>
              <a:buNone/>
              <a:defRPr sz="900"/>
            </a:lvl2pPr>
            <a:lvl3pPr lvl="2" rtl="0" algn="ctr">
              <a:spcBef>
                <a:spcPts val="640"/>
              </a:spcBef>
              <a:spcAft>
                <a:spcPts val="0"/>
              </a:spcAft>
              <a:buNone/>
              <a:defRPr sz="900"/>
            </a:lvl3pPr>
            <a:lvl4pPr lvl="3" rtl="0" algn="ctr">
              <a:spcBef>
                <a:spcPts val="640"/>
              </a:spcBef>
              <a:spcAft>
                <a:spcPts val="0"/>
              </a:spcAft>
              <a:buNone/>
              <a:defRPr sz="900"/>
            </a:lvl4pPr>
            <a:lvl5pPr lvl="4" rtl="0" algn="ctr">
              <a:spcBef>
                <a:spcPts val="640"/>
              </a:spcBef>
              <a:spcAft>
                <a:spcPts val="0"/>
              </a:spcAft>
              <a:buNone/>
              <a:defRPr sz="900"/>
            </a:lvl5pPr>
            <a:lvl6pPr lvl="5" rtl="0" algn="ctr">
              <a:spcBef>
                <a:spcPts val="640"/>
              </a:spcBef>
              <a:spcAft>
                <a:spcPts val="0"/>
              </a:spcAft>
              <a:buNone/>
              <a:defRPr sz="900"/>
            </a:lvl6pPr>
            <a:lvl7pPr lvl="6" rtl="0" algn="ctr">
              <a:spcBef>
                <a:spcPts val="640"/>
              </a:spcBef>
              <a:spcAft>
                <a:spcPts val="0"/>
              </a:spcAft>
              <a:buNone/>
              <a:defRPr sz="900"/>
            </a:lvl7pPr>
            <a:lvl8pPr lvl="7" rtl="0" algn="ctr">
              <a:spcBef>
                <a:spcPts val="640"/>
              </a:spcBef>
              <a:spcAft>
                <a:spcPts val="0"/>
              </a:spcAft>
              <a:buNone/>
              <a:defRPr sz="900"/>
            </a:lvl8pPr>
            <a:lvl9pPr lvl="8" rtl="0" algn="ctr">
              <a:spcBef>
                <a:spcPts val="640"/>
              </a:spcBef>
              <a:spcAft>
                <a:spcPts val="0"/>
              </a:spcAft>
              <a:buNone/>
              <a:defRPr sz="900"/>
            </a:lvl9pPr>
          </a:lstStyle>
          <a:p/>
        </p:txBody>
      </p:sp>
      <p:sp>
        <p:nvSpPr>
          <p:cNvPr id="94" name="Google Shape;94;p26"/>
          <p:cNvSpPr txBox="1"/>
          <p:nvPr>
            <p:ph idx="4" type="subTitle"/>
          </p:nvPr>
        </p:nvSpPr>
        <p:spPr>
          <a:xfrm>
            <a:off x="6780213" y="3066150"/>
            <a:ext cx="1515600" cy="469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>
            <a:lvl1pPr lvl="0" rtl="0" algn="ctr">
              <a:spcBef>
                <a:spcPts val="640"/>
              </a:spcBef>
              <a:spcAft>
                <a:spcPts val="0"/>
              </a:spcAft>
              <a:buNone/>
              <a:defRPr sz="900"/>
            </a:lvl1pPr>
            <a:lvl2pPr lvl="1" rtl="0" algn="ctr">
              <a:spcBef>
                <a:spcPts val="640"/>
              </a:spcBef>
              <a:spcAft>
                <a:spcPts val="0"/>
              </a:spcAft>
              <a:buNone/>
              <a:defRPr sz="900"/>
            </a:lvl2pPr>
            <a:lvl3pPr lvl="2" rtl="0" algn="ctr">
              <a:spcBef>
                <a:spcPts val="640"/>
              </a:spcBef>
              <a:spcAft>
                <a:spcPts val="0"/>
              </a:spcAft>
              <a:buNone/>
              <a:defRPr sz="900"/>
            </a:lvl3pPr>
            <a:lvl4pPr lvl="3" rtl="0" algn="ctr">
              <a:spcBef>
                <a:spcPts val="640"/>
              </a:spcBef>
              <a:spcAft>
                <a:spcPts val="0"/>
              </a:spcAft>
              <a:buNone/>
              <a:defRPr sz="900"/>
            </a:lvl4pPr>
            <a:lvl5pPr lvl="4" rtl="0" algn="ctr">
              <a:spcBef>
                <a:spcPts val="640"/>
              </a:spcBef>
              <a:spcAft>
                <a:spcPts val="0"/>
              </a:spcAft>
              <a:buNone/>
              <a:defRPr sz="900"/>
            </a:lvl5pPr>
            <a:lvl6pPr lvl="5" rtl="0" algn="ctr">
              <a:spcBef>
                <a:spcPts val="640"/>
              </a:spcBef>
              <a:spcAft>
                <a:spcPts val="0"/>
              </a:spcAft>
              <a:buNone/>
              <a:defRPr sz="900"/>
            </a:lvl6pPr>
            <a:lvl7pPr lvl="6" rtl="0" algn="ctr">
              <a:spcBef>
                <a:spcPts val="640"/>
              </a:spcBef>
              <a:spcAft>
                <a:spcPts val="0"/>
              </a:spcAft>
              <a:buNone/>
              <a:defRPr sz="900"/>
            </a:lvl7pPr>
            <a:lvl8pPr lvl="7" rtl="0" algn="ctr">
              <a:spcBef>
                <a:spcPts val="640"/>
              </a:spcBef>
              <a:spcAft>
                <a:spcPts val="0"/>
              </a:spcAft>
              <a:buNone/>
              <a:defRPr sz="900"/>
            </a:lvl8pPr>
            <a:lvl9pPr lvl="8" rtl="0" algn="ctr">
              <a:spcBef>
                <a:spcPts val="640"/>
              </a:spcBef>
              <a:spcAft>
                <a:spcPts val="0"/>
              </a:spcAft>
              <a:buNone/>
              <a:defRPr sz="900"/>
            </a:lvl9pPr>
          </a:lstStyle>
          <a:p/>
        </p:txBody>
      </p:sp>
      <p:sp>
        <p:nvSpPr>
          <p:cNvPr id="95" name="Google Shape;95;p26"/>
          <p:cNvSpPr/>
          <p:nvPr/>
        </p:nvSpPr>
        <p:spPr>
          <a:xfrm>
            <a:off x="333700" y="-47850"/>
            <a:ext cx="227400" cy="5239200"/>
          </a:xfrm>
          <a:prstGeom prst="rect">
            <a:avLst/>
          </a:prstGeom>
          <a:solidFill>
            <a:srgbClr val="0880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26"/>
          <p:cNvSpPr txBox="1"/>
          <p:nvPr>
            <p:ph type="title"/>
          </p:nvPr>
        </p:nvSpPr>
        <p:spPr>
          <a:xfrm rot="-5400000">
            <a:off x="-1703750" y="2544750"/>
            <a:ext cx="4302300" cy="206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None/>
              <a:defRPr sz="900">
                <a:solidFill>
                  <a:srgbClr val="FFFFFF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97" name="Google Shape;97;p26"/>
          <p:cNvSpPr txBox="1"/>
          <p:nvPr>
            <p:ph idx="5" type="title"/>
          </p:nvPr>
        </p:nvSpPr>
        <p:spPr>
          <a:xfrm>
            <a:off x="1398600" y="2848700"/>
            <a:ext cx="1515600" cy="319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98" name="Google Shape;98;p26"/>
          <p:cNvSpPr txBox="1"/>
          <p:nvPr>
            <p:ph idx="6" type="title"/>
          </p:nvPr>
        </p:nvSpPr>
        <p:spPr>
          <a:xfrm>
            <a:off x="3192475" y="2848700"/>
            <a:ext cx="1515600" cy="319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99" name="Google Shape;99;p26"/>
          <p:cNvSpPr txBox="1"/>
          <p:nvPr>
            <p:ph idx="7" type="title"/>
          </p:nvPr>
        </p:nvSpPr>
        <p:spPr>
          <a:xfrm>
            <a:off x="4986350" y="2848700"/>
            <a:ext cx="1515600" cy="319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00" name="Google Shape;100;p26"/>
          <p:cNvSpPr txBox="1"/>
          <p:nvPr>
            <p:ph idx="8" type="title"/>
          </p:nvPr>
        </p:nvSpPr>
        <p:spPr>
          <a:xfrm>
            <a:off x="6780225" y="2848700"/>
            <a:ext cx="1515600" cy="319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01" name="Google Shape;101;p26"/>
          <p:cNvSpPr txBox="1"/>
          <p:nvPr>
            <p:ph idx="12" type="sldNum"/>
          </p:nvPr>
        </p:nvSpPr>
        <p:spPr>
          <a:xfrm>
            <a:off x="0" y="4892675"/>
            <a:ext cx="333600" cy="250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buNone/>
              <a:defRPr sz="600"/>
            </a:lvl1pPr>
            <a:lvl2pPr lvl="1" rtl="0" algn="ctr">
              <a:buNone/>
              <a:defRPr sz="600"/>
            </a:lvl2pPr>
            <a:lvl3pPr lvl="2" rtl="0" algn="ctr">
              <a:buNone/>
              <a:defRPr sz="600"/>
            </a:lvl3pPr>
            <a:lvl4pPr lvl="3" rtl="0" algn="ctr">
              <a:buNone/>
              <a:defRPr sz="600"/>
            </a:lvl4pPr>
            <a:lvl5pPr lvl="4" rtl="0" algn="ctr">
              <a:buNone/>
              <a:defRPr sz="600"/>
            </a:lvl5pPr>
            <a:lvl6pPr lvl="5" rtl="0" algn="ctr">
              <a:buNone/>
              <a:defRPr sz="600"/>
            </a:lvl6pPr>
            <a:lvl7pPr lvl="6" rtl="0" algn="ctr">
              <a:buNone/>
              <a:defRPr sz="600"/>
            </a:lvl7pPr>
            <a:lvl8pPr lvl="7" rtl="0" algn="ctr">
              <a:buNone/>
              <a:defRPr sz="600"/>
            </a:lvl8pPr>
            <a:lvl9pPr lvl="8" rtl="0" algn="ctr">
              <a:buNone/>
              <a:defRPr sz="6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50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SECTION_HEADER_2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7"/>
          <p:cNvSpPr txBox="1"/>
          <p:nvPr>
            <p:ph idx="1" type="subTitle"/>
          </p:nvPr>
        </p:nvSpPr>
        <p:spPr>
          <a:xfrm>
            <a:off x="1166425" y="1857150"/>
            <a:ext cx="2793300" cy="1429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>
            <a:lvl1pPr lvl="0" rtl="0">
              <a:spcBef>
                <a:spcPts val="640"/>
              </a:spcBef>
              <a:spcAft>
                <a:spcPts val="0"/>
              </a:spcAft>
              <a:buNone/>
              <a:defRPr sz="1100"/>
            </a:lvl1pPr>
            <a:lvl2pPr lvl="1" rtl="0">
              <a:spcBef>
                <a:spcPts val="64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64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64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64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64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64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64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64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4" name="Google Shape;104;p27"/>
          <p:cNvSpPr/>
          <p:nvPr/>
        </p:nvSpPr>
        <p:spPr>
          <a:xfrm>
            <a:off x="333700" y="-47850"/>
            <a:ext cx="227400" cy="5239200"/>
          </a:xfrm>
          <a:prstGeom prst="rect">
            <a:avLst/>
          </a:prstGeom>
          <a:solidFill>
            <a:srgbClr val="0880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05" name="Google Shape;105;p27"/>
          <p:cNvSpPr txBox="1"/>
          <p:nvPr>
            <p:ph type="title"/>
          </p:nvPr>
        </p:nvSpPr>
        <p:spPr>
          <a:xfrm rot="-5400000">
            <a:off x="-1703750" y="2544750"/>
            <a:ext cx="4302300" cy="206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None/>
              <a:defRPr sz="900">
                <a:solidFill>
                  <a:srgbClr val="FFFFFF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06" name="Google Shape;106;p27"/>
          <p:cNvSpPr txBox="1"/>
          <p:nvPr>
            <p:ph idx="12" type="sldNum"/>
          </p:nvPr>
        </p:nvSpPr>
        <p:spPr>
          <a:xfrm>
            <a:off x="0" y="4892675"/>
            <a:ext cx="333600" cy="250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buNone/>
              <a:defRPr sz="600"/>
            </a:lvl1pPr>
            <a:lvl2pPr lvl="1" rtl="0" algn="ctr">
              <a:buNone/>
              <a:defRPr sz="600"/>
            </a:lvl2pPr>
            <a:lvl3pPr lvl="2" rtl="0" algn="ctr">
              <a:buNone/>
              <a:defRPr sz="600"/>
            </a:lvl3pPr>
            <a:lvl4pPr lvl="3" rtl="0" algn="ctr">
              <a:buNone/>
              <a:defRPr sz="600"/>
            </a:lvl4pPr>
            <a:lvl5pPr lvl="4" rtl="0" algn="ctr">
              <a:buNone/>
              <a:defRPr sz="600"/>
            </a:lvl5pPr>
            <a:lvl6pPr lvl="5" rtl="0" algn="ctr">
              <a:buNone/>
              <a:defRPr sz="600"/>
            </a:lvl6pPr>
            <a:lvl7pPr lvl="6" rtl="0" algn="ctr">
              <a:buNone/>
              <a:defRPr sz="600"/>
            </a:lvl7pPr>
            <a:lvl8pPr lvl="7" rtl="0" algn="ctr">
              <a:buNone/>
              <a:defRPr sz="600"/>
            </a:lvl8pPr>
            <a:lvl9pPr lvl="8" rtl="0" algn="ctr">
              <a:buNone/>
              <a:defRPr sz="6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50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5" Type="http://schemas.openxmlformats.org/officeDocument/2006/relationships/theme" Target="../theme/theme3.xml"/><Relationship Id="rId1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4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ckwell"/>
              <a:buNone/>
              <a:defRPr b="0" i="0" sz="40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4" name="Google Shape;54;p14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Relationship Id="rId4" Type="http://schemas.openxmlformats.org/officeDocument/2006/relationships/image" Target="../media/image1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7.png"/><Relationship Id="rId4" Type="http://schemas.openxmlformats.org/officeDocument/2006/relationships/image" Target="../media/image4.png"/><Relationship Id="rId5" Type="http://schemas.openxmlformats.org/officeDocument/2006/relationships/image" Target="../media/image20.png"/><Relationship Id="rId6" Type="http://schemas.openxmlformats.org/officeDocument/2006/relationships/hyperlink" Target="https://www.seattletimes.com/life/outdoors/seattles-not-just-the-countrys-most-bike-friendly-city-its-a-biking-community-here-are-the-reasons-we-ride/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Relationship Id="rId4" Type="http://schemas.openxmlformats.org/officeDocument/2006/relationships/hyperlink" Target="https://www.seattle.gov/transportation/document-library/citywide-plans/modal-plans/bicycle-master-plan" TargetMode="External"/><Relationship Id="rId5" Type="http://schemas.openxmlformats.org/officeDocument/2006/relationships/hyperlink" Target="https://www.google.com/url?q=https://www.move.org/cities-most-bicycle-commuters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comments" Target="../comments/comment1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Relationship Id="rId4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8"/>
          <p:cNvSpPr txBox="1"/>
          <p:nvPr>
            <p:ph type="ctrTitle"/>
          </p:nvPr>
        </p:nvSpPr>
        <p:spPr>
          <a:xfrm>
            <a:off x="0" y="3020893"/>
            <a:ext cx="9134700" cy="18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ockwell"/>
              <a:buNone/>
            </a:pPr>
            <a:r>
              <a:rPr lang="en">
                <a:latin typeface="Rockwell"/>
                <a:ea typeface="Rockwell"/>
                <a:cs typeface="Rockwell"/>
                <a:sym typeface="Rockwell"/>
              </a:rPr>
              <a:t>The Future of Cycling in Seattle: </a:t>
            </a:r>
            <a:endParaRPr>
              <a:latin typeface="Rockwell"/>
              <a:ea typeface="Rockwell"/>
              <a:cs typeface="Rockwell"/>
              <a:sym typeface="Rockwel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ockwell"/>
              <a:buNone/>
            </a:pPr>
            <a:r>
              <a:rPr lang="en">
                <a:latin typeface="Rockwell"/>
                <a:ea typeface="Rockwell"/>
                <a:cs typeface="Rockwell"/>
                <a:sym typeface="Rockwell"/>
              </a:rPr>
              <a:t>A Data Science Approach to Ridership Forecasting</a:t>
            </a:r>
            <a:br>
              <a:rPr lang="en" sz="1800">
                <a:latin typeface="Rockwell"/>
                <a:ea typeface="Rockwell"/>
                <a:cs typeface="Rockwell"/>
                <a:sym typeface="Rockwell"/>
              </a:rPr>
            </a:br>
            <a:br>
              <a:rPr lang="en" sz="1800">
                <a:latin typeface="Rockwell"/>
                <a:ea typeface="Rockwell"/>
                <a:cs typeface="Rockwell"/>
                <a:sym typeface="Rockwell"/>
              </a:rPr>
            </a:br>
            <a:r>
              <a:rPr lang="en" sz="1800">
                <a:latin typeface="Rockwell"/>
                <a:ea typeface="Rockwell"/>
                <a:cs typeface="Rockwell"/>
                <a:sym typeface="Rockwell"/>
              </a:rPr>
              <a:t>Robert Barrentine, Arthur Setiawan, Yen-Ting Chen, Justus Ngunjiri</a:t>
            </a:r>
            <a:br>
              <a:rPr lang="en" sz="1800">
                <a:latin typeface="Rockwell"/>
                <a:ea typeface="Rockwell"/>
                <a:cs typeface="Rockwell"/>
                <a:sym typeface="Rockwell"/>
              </a:rPr>
            </a:br>
            <a:r>
              <a:rPr lang="en" sz="1800">
                <a:latin typeface="Rockwell"/>
                <a:ea typeface="Rockwell"/>
                <a:cs typeface="Rockwell"/>
                <a:sym typeface="Rockwell"/>
              </a:rPr>
              <a:t>DATA 5100 | Foundations of Data Science | FQ22</a:t>
            </a:r>
            <a:endParaRPr sz="1800">
              <a:latin typeface="Rockwell"/>
              <a:ea typeface="Rockwell"/>
              <a:cs typeface="Rockwell"/>
              <a:sym typeface="Rockwel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7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Compare Residuals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Determine Best Fit</a:t>
            </a:r>
            <a:endParaRPr/>
          </a:p>
        </p:txBody>
      </p:sp>
      <p:pic>
        <p:nvPicPr>
          <p:cNvPr id="187" name="Google Shape;18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625" y="1200825"/>
            <a:ext cx="4067301" cy="3308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06129" y="1293388"/>
            <a:ext cx="4898899" cy="316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8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STLForecast: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ARIMA vs Exponential Smoothing</a:t>
            </a:r>
            <a:endParaRPr/>
          </a:p>
        </p:txBody>
      </p:sp>
      <p:pic>
        <p:nvPicPr>
          <p:cNvPr id="194" name="Google Shape;19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91979"/>
            <a:ext cx="5943600" cy="3162300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38"/>
          <p:cNvSpPr txBox="1"/>
          <p:nvPr/>
        </p:nvSpPr>
        <p:spPr>
          <a:xfrm>
            <a:off x="6086254" y="1215775"/>
            <a:ext cx="3048000" cy="34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entury Gothic"/>
                <a:ea typeface="Century Gothic"/>
                <a:cs typeface="Century Gothic"/>
                <a:sym typeface="Century Gothic"/>
              </a:rPr>
              <a:t>ARIMA</a:t>
            </a:r>
            <a:r>
              <a:rPr lang="en">
                <a:latin typeface="Century Gothic"/>
                <a:ea typeface="Century Gothic"/>
                <a:cs typeface="Century Gothic"/>
                <a:sym typeface="Century Gothic"/>
              </a:rPr>
              <a:t>: 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entury Gothic"/>
                <a:ea typeface="Century Gothic"/>
                <a:cs typeface="Century Gothic"/>
                <a:sym typeface="Century Gothic"/>
              </a:rPr>
              <a:t>A</a:t>
            </a:r>
            <a:r>
              <a:rPr lang="en">
                <a:latin typeface="Century Gothic"/>
                <a:ea typeface="Century Gothic"/>
                <a:cs typeface="Century Gothic"/>
                <a:sym typeface="Century Gothic"/>
              </a:rPr>
              <a:t>uto-</a:t>
            </a:r>
            <a:r>
              <a:rPr b="1" lang="en">
                <a:latin typeface="Century Gothic"/>
                <a:ea typeface="Century Gothic"/>
                <a:cs typeface="Century Gothic"/>
                <a:sym typeface="Century Gothic"/>
              </a:rPr>
              <a:t>R</a:t>
            </a:r>
            <a:r>
              <a:rPr lang="en">
                <a:latin typeface="Century Gothic"/>
                <a:ea typeface="Century Gothic"/>
                <a:cs typeface="Century Gothic"/>
                <a:sym typeface="Century Gothic"/>
              </a:rPr>
              <a:t>egressive </a:t>
            </a:r>
            <a:r>
              <a:rPr b="1" lang="en">
                <a:latin typeface="Century Gothic"/>
                <a:ea typeface="Century Gothic"/>
                <a:cs typeface="Century Gothic"/>
                <a:sym typeface="Century Gothic"/>
              </a:rPr>
              <a:t>I</a:t>
            </a:r>
            <a:r>
              <a:rPr lang="en">
                <a:latin typeface="Century Gothic"/>
                <a:ea typeface="Century Gothic"/>
                <a:cs typeface="Century Gothic"/>
                <a:sym typeface="Century Gothic"/>
              </a:rPr>
              <a:t>ntegrated </a:t>
            </a:r>
            <a:r>
              <a:rPr b="1" lang="en">
                <a:latin typeface="Century Gothic"/>
                <a:ea typeface="Century Gothic"/>
                <a:cs typeface="Century Gothic"/>
                <a:sym typeface="Century Gothic"/>
              </a:rPr>
              <a:t>M</a:t>
            </a:r>
            <a:r>
              <a:rPr lang="en">
                <a:latin typeface="Century Gothic"/>
                <a:ea typeface="Century Gothic"/>
                <a:cs typeface="Century Gothic"/>
                <a:sym typeface="Century Gothic"/>
              </a:rPr>
              <a:t>oving </a:t>
            </a:r>
            <a:r>
              <a:rPr b="1" lang="en">
                <a:latin typeface="Century Gothic"/>
                <a:ea typeface="Century Gothic"/>
                <a:cs typeface="Century Gothic"/>
                <a:sym typeface="Century Gothic"/>
              </a:rPr>
              <a:t>A</a:t>
            </a:r>
            <a:r>
              <a:rPr lang="en">
                <a:latin typeface="Century Gothic"/>
                <a:ea typeface="Century Gothic"/>
                <a:cs typeface="Century Gothic"/>
                <a:sym typeface="Century Gothic"/>
              </a:rPr>
              <a:t>verage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entury Gothic"/>
              <a:buChar char="-"/>
            </a:pPr>
            <a:r>
              <a:rPr lang="en">
                <a:latin typeface="Century Gothic"/>
                <a:ea typeface="Century Gothic"/>
                <a:cs typeface="Century Gothic"/>
                <a:sym typeface="Century Gothic"/>
              </a:rPr>
              <a:t>combines autoregressive and moving average models as well as a differencing, pre-processing step 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entury Gothic"/>
                <a:ea typeface="Century Gothic"/>
                <a:cs typeface="Century Gothic"/>
                <a:sym typeface="Century Gothic"/>
              </a:rPr>
              <a:t>Exponential Smoothing</a:t>
            </a:r>
            <a:r>
              <a:rPr lang="en">
                <a:latin typeface="Century Gothic"/>
                <a:ea typeface="Century Gothic"/>
                <a:cs typeface="Century Gothic"/>
                <a:sym typeface="Century Gothic"/>
              </a:rPr>
              <a:t>: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entury Gothic"/>
              <a:buChar char="-"/>
            </a:pPr>
            <a:r>
              <a:rPr lang="en">
                <a:latin typeface="Century Gothic"/>
                <a:ea typeface="Century Gothic"/>
                <a:cs typeface="Century Gothic"/>
                <a:sym typeface="Century Gothic"/>
              </a:rPr>
              <a:t>a smoothing constant is applied and varied to reduce errors to a minimum between present and forecasted values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91975"/>
            <a:ext cx="5943600" cy="3162300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39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Facebook Prophet</a:t>
            </a:r>
            <a:r>
              <a:rPr lang="en"/>
              <a:t>: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Holiday Conditioning - COVID-19</a:t>
            </a:r>
            <a:endParaRPr/>
          </a:p>
        </p:txBody>
      </p:sp>
      <p:sp>
        <p:nvSpPr>
          <p:cNvPr id="202" name="Google Shape;202;p39"/>
          <p:cNvSpPr txBox="1"/>
          <p:nvPr/>
        </p:nvSpPr>
        <p:spPr>
          <a:xfrm>
            <a:off x="6086250" y="1215775"/>
            <a:ext cx="3057900" cy="32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entury Gothic"/>
              <a:buChar char="-"/>
            </a:pPr>
            <a:r>
              <a:rPr b="1" lang="en">
                <a:latin typeface="Century Gothic"/>
                <a:ea typeface="Century Gothic"/>
                <a:cs typeface="Century Gothic"/>
                <a:sym typeface="Century Gothic"/>
              </a:rPr>
              <a:t>Lower count with </a:t>
            </a:r>
            <a:endParaRPr b="1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entury Gothic"/>
                <a:ea typeface="Century Gothic"/>
                <a:cs typeface="Century Gothic"/>
                <a:sym typeface="Century Gothic"/>
              </a:rPr>
              <a:t>holiday condition</a:t>
            </a:r>
            <a:endParaRPr b="1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entury Gothic"/>
              <a:buChar char="-"/>
            </a:pPr>
            <a:r>
              <a:rPr b="1" lang="en">
                <a:latin typeface="Century Gothic"/>
                <a:ea typeface="Century Gothic"/>
                <a:cs typeface="Century Gothic"/>
                <a:sym typeface="Century Gothic"/>
              </a:rPr>
              <a:t>Consistent with </a:t>
            </a:r>
            <a:endParaRPr b="1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entury Gothic"/>
                <a:ea typeface="Century Gothic"/>
                <a:cs typeface="Century Gothic"/>
                <a:sym typeface="Century Gothic"/>
              </a:rPr>
              <a:t>residual error plots</a:t>
            </a:r>
            <a:endParaRPr b="1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entury Gothic"/>
              <a:buChar char="-"/>
            </a:pPr>
            <a:r>
              <a:rPr b="1" lang="en">
                <a:latin typeface="Century Gothic"/>
                <a:ea typeface="Century Gothic"/>
                <a:cs typeface="Century Gothic"/>
                <a:sym typeface="Century Gothic"/>
              </a:rPr>
              <a:t>Negative predictions </a:t>
            </a:r>
            <a:endParaRPr b="1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entury Gothic"/>
                <a:ea typeface="Century Gothic"/>
                <a:cs typeface="Century Gothic"/>
                <a:sym typeface="Century Gothic"/>
              </a:rPr>
              <a:t>with Holiday model</a:t>
            </a:r>
            <a:endParaRPr b="1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entury Gothic"/>
              <a:buChar char="-"/>
            </a:pPr>
            <a:r>
              <a:rPr b="1" lang="en">
                <a:latin typeface="Century Gothic"/>
                <a:ea typeface="Century Gothic"/>
                <a:cs typeface="Century Gothic"/>
                <a:sym typeface="Century Gothic"/>
              </a:rPr>
              <a:t>Defies expectations</a:t>
            </a:r>
            <a:endParaRPr b="1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entury Gothic"/>
              <a:buChar char="-"/>
            </a:pPr>
            <a:r>
              <a:rPr b="1" lang="en">
                <a:latin typeface="Century Gothic"/>
                <a:ea typeface="Century Gothic"/>
                <a:cs typeface="Century Gothic"/>
                <a:sym typeface="Century Gothic"/>
              </a:rPr>
              <a:t>Min max predicted peaks</a:t>
            </a:r>
            <a:endParaRPr b="1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entury Gothic"/>
              <a:buChar char="-"/>
            </a:pPr>
            <a:r>
              <a:rPr b="1" lang="en">
                <a:latin typeface="Century Gothic"/>
                <a:ea typeface="Century Gothic"/>
                <a:cs typeface="Century Gothic"/>
                <a:sym typeface="Century Gothic"/>
              </a:rPr>
              <a:t>Consistent trends</a:t>
            </a:r>
            <a:endParaRPr b="1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40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STLForecast vs. FBProphet</a:t>
            </a:r>
            <a:endParaRPr/>
          </a:p>
        </p:txBody>
      </p:sp>
      <p:pic>
        <p:nvPicPr>
          <p:cNvPr id="208" name="Google Shape;208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15779"/>
            <a:ext cx="5943600" cy="3162300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40"/>
          <p:cNvSpPr txBox="1"/>
          <p:nvPr/>
        </p:nvSpPr>
        <p:spPr>
          <a:xfrm>
            <a:off x="6086254" y="1215775"/>
            <a:ext cx="30480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entury Gothic"/>
              <a:buChar char="-"/>
            </a:pPr>
            <a:r>
              <a:rPr b="1" lang="en">
                <a:latin typeface="Century Gothic"/>
                <a:ea typeface="Century Gothic"/>
                <a:cs typeface="Century Gothic"/>
                <a:sym typeface="Century Gothic"/>
              </a:rPr>
              <a:t>Prediction performance consistent with </a:t>
            </a:r>
            <a:endParaRPr b="1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entury Gothic"/>
                <a:ea typeface="Century Gothic"/>
                <a:cs typeface="Century Gothic"/>
                <a:sym typeface="Century Gothic"/>
              </a:rPr>
              <a:t>residual errors plot</a:t>
            </a:r>
            <a:endParaRPr b="1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entury Gothic"/>
              <a:buChar char="-"/>
            </a:pPr>
            <a:r>
              <a:rPr b="1" lang="en">
                <a:latin typeface="Century Gothic"/>
                <a:ea typeface="Century Gothic"/>
                <a:cs typeface="Century Gothic"/>
                <a:sym typeface="Century Gothic"/>
              </a:rPr>
              <a:t>STL models performed best</a:t>
            </a:r>
            <a:endParaRPr b="1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entury Gothic"/>
              <a:buChar char="-"/>
            </a:pPr>
            <a:r>
              <a:rPr b="1" lang="en">
                <a:latin typeface="Century Gothic"/>
                <a:ea typeface="Century Gothic"/>
                <a:cs typeface="Century Gothic"/>
                <a:sym typeface="Century Gothic"/>
              </a:rPr>
              <a:t>Predicted trends are consistent</a:t>
            </a:r>
            <a:endParaRPr b="1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1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Take-Aways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&amp; Future Developments</a:t>
            </a:r>
            <a:endParaRPr/>
          </a:p>
        </p:txBody>
      </p:sp>
      <p:sp>
        <p:nvSpPr>
          <p:cNvPr id="215" name="Google Shape;215;p41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212121"/>
                </a:solidFill>
                <a:highlight>
                  <a:srgbClr val="FFFFFF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Dataset:</a:t>
            </a:r>
            <a:endParaRPr b="1" sz="1800">
              <a:solidFill>
                <a:srgbClr val="212121"/>
              </a:solidFill>
              <a:highlight>
                <a:srgbClr val="FFFFFF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800"/>
              <a:buFont typeface="Century Gothic"/>
              <a:buChar char="●"/>
            </a:pPr>
            <a:r>
              <a:rPr lang="en" sz="1800">
                <a:solidFill>
                  <a:srgbClr val="212121"/>
                </a:solidFill>
                <a:highlight>
                  <a:srgbClr val="FFFFFF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Highly complex seasonality observed </a:t>
            </a:r>
            <a:r>
              <a:rPr lang="en" sz="1800">
                <a:solidFill>
                  <a:srgbClr val="212121"/>
                </a:solidFill>
                <a:highlight>
                  <a:srgbClr val="FFFFFF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in</a:t>
            </a:r>
            <a:r>
              <a:rPr lang="en" sz="1800">
                <a:solidFill>
                  <a:srgbClr val="212121"/>
                </a:solidFill>
                <a:highlight>
                  <a:srgbClr val="FFFFFF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 bicycle traffic dataset !</a:t>
            </a:r>
            <a:endParaRPr sz="1800">
              <a:solidFill>
                <a:srgbClr val="212121"/>
              </a:solidFill>
              <a:highlight>
                <a:srgbClr val="FFFFFF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212121"/>
                </a:solidFill>
                <a:highlight>
                  <a:srgbClr val="FFFFFF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Modeling:</a:t>
            </a:r>
            <a:endParaRPr b="1" sz="1800">
              <a:solidFill>
                <a:srgbClr val="212121"/>
              </a:solidFill>
              <a:highlight>
                <a:srgbClr val="FFFFFF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800"/>
              <a:buFont typeface="Century Gothic"/>
              <a:buChar char="●"/>
            </a:pPr>
            <a:r>
              <a:rPr lang="en" sz="1800">
                <a:solidFill>
                  <a:srgbClr val="212121"/>
                </a:solidFill>
                <a:highlight>
                  <a:srgbClr val="FFFFFF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Fine-tuning of model parameters may improve model performance</a:t>
            </a:r>
            <a:endParaRPr sz="1800">
              <a:solidFill>
                <a:srgbClr val="212121"/>
              </a:solidFill>
              <a:highlight>
                <a:srgbClr val="FFFFFF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800"/>
              <a:buFont typeface="Century Gothic"/>
              <a:buChar char="●"/>
            </a:pPr>
            <a:r>
              <a:rPr lang="en" sz="1800">
                <a:solidFill>
                  <a:srgbClr val="212121"/>
                </a:solidFill>
                <a:highlight>
                  <a:srgbClr val="FFFFFF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Prophet able to </a:t>
            </a:r>
            <a:r>
              <a:rPr lang="en" sz="1800">
                <a:solidFill>
                  <a:srgbClr val="212121"/>
                </a:solidFill>
                <a:highlight>
                  <a:srgbClr val="FFFFFF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accommodate</a:t>
            </a:r>
            <a:r>
              <a:rPr lang="en" sz="1800">
                <a:solidFill>
                  <a:srgbClr val="212121"/>
                </a:solidFill>
                <a:highlight>
                  <a:srgbClr val="FFFFFF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 COVID lock-down time frames </a:t>
            </a:r>
            <a:endParaRPr sz="1800">
              <a:solidFill>
                <a:srgbClr val="212121"/>
              </a:solidFill>
              <a:highlight>
                <a:srgbClr val="FFFFFF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212121"/>
                </a:solidFill>
                <a:highlight>
                  <a:srgbClr val="FFFFFF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Next Steps:</a:t>
            </a:r>
            <a:endParaRPr b="1" sz="1800">
              <a:solidFill>
                <a:srgbClr val="212121"/>
              </a:solidFill>
              <a:highlight>
                <a:srgbClr val="FFFFFF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800"/>
              <a:buFont typeface="Century Gothic"/>
              <a:buChar char="●"/>
            </a:pPr>
            <a:r>
              <a:rPr lang="en" sz="1800">
                <a:solidFill>
                  <a:srgbClr val="212121"/>
                </a:solidFill>
                <a:highlight>
                  <a:srgbClr val="FFFFFF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Apply same methodology on other Seattle bike counter datasets</a:t>
            </a:r>
            <a:endParaRPr sz="1800">
              <a:solidFill>
                <a:srgbClr val="212121"/>
              </a:solidFill>
              <a:highlight>
                <a:srgbClr val="FFFFFF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800"/>
              <a:buFont typeface="Century Gothic"/>
              <a:buChar char="●"/>
            </a:pPr>
            <a:r>
              <a:rPr lang="en" sz="1800">
                <a:solidFill>
                  <a:srgbClr val="212121"/>
                </a:solidFill>
                <a:highlight>
                  <a:srgbClr val="FFFFFF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Correlate other time series dataset to identify correlation / causation</a:t>
            </a:r>
            <a:endParaRPr sz="1800">
              <a:solidFill>
                <a:srgbClr val="212121"/>
              </a:solidFill>
              <a:highlight>
                <a:srgbClr val="FFFFFF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800"/>
              <a:buFont typeface="Century Gothic"/>
              <a:buChar char="●"/>
            </a:pPr>
            <a:r>
              <a:rPr lang="en" sz="1800">
                <a:solidFill>
                  <a:srgbClr val="212121"/>
                </a:solidFill>
                <a:highlight>
                  <a:schemeClr val="lt1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Further investigate TensorFlow, familiarize with CNN, RNN, LSTM, GRU</a:t>
            </a:r>
            <a:endParaRPr sz="1800">
              <a:solidFill>
                <a:srgbClr val="212121"/>
              </a:solidFill>
              <a:highlight>
                <a:srgbClr val="FFFFFF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4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  <p:sp>
        <p:nvSpPr>
          <p:cNvPr id="221" name="Google Shape;221;p42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280"/>
              </a:spcBef>
              <a:spcAft>
                <a:spcPts val="0"/>
              </a:spcAft>
              <a:buNone/>
            </a:pPr>
            <a:r>
              <a:rPr lang="en"/>
              <a:t>Any questions?</a:t>
            </a:r>
            <a:endParaRPr/>
          </a:p>
        </p:txBody>
      </p:sp>
      <p:pic>
        <p:nvPicPr>
          <p:cNvPr id="222" name="Google Shape;222;p42"/>
          <p:cNvPicPr preferRelativeResize="0"/>
          <p:nvPr/>
        </p:nvPicPr>
        <p:blipFill rotWithShape="1">
          <a:blip r:embed="rId3">
            <a:alphaModFix/>
          </a:blip>
          <a:srcRect b="21586" l="0" r="0" t="21443"/>
          <a:stretch/>
        </p:blipFill>
        <p:spPr>
          <a:xfrm>
            <a:off x="1426088" y="407500"/>
            <a:ext cx="6218825" cy="3109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9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118" name="Google Shape;118;p29"/>
          <p:cNvSpPr txBox="1"/>
          <p:nvPr>
            <p:ph idx="1" type="body"/>
          </p:nvPr>
        </p:nvSpPr>
        <p:spPr>
          <a:xfrm>
            <a:off x="258250" y="1200150"/>
            <a:ext cx="4634100" cy="3394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68300" lvl="0" marL="45720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SzPts val="2200"/>
              <a:buFont typeface="Century Gothic"/>
              <a:buAutoNum type="arabicPeriod"/>
            </a:pPr>
            <a:r>
              <a:rPr b="1" lang="en" sz="2200">
                <a:latin typeface="Century Gothic"/>
                <a:ea typeface="Century Gothic"/>
                <a:cs typeface="Century Gothic"/>
                <a:sym typeface="Century Gothic"/>
              </a:rPr>
              <a:t>Background</a:t>
            </a:r>
            <a:endParaRPr b="1" sz="22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Century Gothic"/>
              <a:buAutoNum type="arabicPeriod"/>
            </a:pPr>
            <a:r>
              <a:rPr b="1" lang="en" sz="2200">
                <a:latin typeface="Century Gothic"/>
                <a:ea typeface="Century Gothic"/>
                <a:cs typeface="Century Gothic"/>
                <a:sym typeface="Century Gothic"/>
              </a:rPr>
              <a:t>Goal of the Project</a:t>
            </a:r>
            <a:endParaRPr b="1" sz="22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Century Gothic"/>
              <a:buAutoNum type="arabicPeriod"/>
            </a:pPr>
            <a:r>
              <a:rPr b="1" lang="en" sz="2200">
                <a:latin typeface="Century Gothic"/>
                <a:ea typeface="Century Gothic"/>
                <a:cs typeface="Century Gothic"/>
                <a:sym typeface="Century Gothic"/>
              </a:rPr>
              <a:t>Exploratory Data Analysis</a:t>
            </a:r>
            <a:endParaRPr b="1" sz="22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Century Gothic"/>
              <a:buAutoNum type="arabicPeriod"/>
            </a:pPr>
            <a:r>
              <a:rPr b="1" lang="en" sz="2200">
                <a:latin typeface="Century Gothic"/>
                <a:ea typeface="Century Gothic"/>
                <a:cs typeface="Century Gothic"/>
                <a:sym typeface="Century Gothic"/>
              </a:rPr>
              <a:t>Forecasting Methodologies</a:t>
            </a:r>
            <a:endParaRPr b="1" sz="22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Century Gothic"/>
              <a:buAutoNum type="arabicPeriod"/>
            </a:pPr>
            <a:r>
              <a:rPr b="1" lang="en" sz="2200">
                <a:latin typeface="Century Gothic"/>
                <a:ea typeface="Century Gothic"/>
                <a:cs typeface="Century Gothic"/>
                <a:sym typeface="Century Gothic"/>
              </a:rPr>
              <a:t>Findings and Take-aways</a:t>
            </a:r>
            <a:endParaRPr b="1" sz="22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Century Gothic"/>
              <a:buAutoNum type="arabicPeriod"/>
            </a:pPr>
            <a:r>
              <a:rPr b="1" lang="en" sz="2200">
                <a:latin typeface="Century Gothic"/>
                <a:ea typeface="Century Gothic"/>
                <a:cs typeface="Century Gothic"/>
                <a:sym typeface="Century Gothic"/>
              </a:rPr>
              <a:t>Potential Future Projects</a:t>
            </a:r>
            <a:endParaRPr b="1" sz="22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19" name="Google Shape;11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2400" y="1243233"/>
            <a:ext cx="3888275" cy="28655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30"/>
          <p:cNvSpPr txBox="1"/>
          <p:nvPr>
            <p:ph type="title"/>
          </p:nvPr>
        </p:nvSpPr>
        <p:spPr>
          <a:xfrm>
            <a:off x="851750" y="118400"/>
            <a:ext cx="6489300" cy="85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Cycling in Seattle</a:t>
            </a:r>
            <a:endParaRPr sz="3000"/>
          </a:p>
        </p:txBody>
      </p:sp>
      <p:grpSp>
        <p:nvGrpSpPr>
          <p:cNvPr id="125" name="Google Shape;125;p30"/>
          <p:cNvGrpSpPr/>
          <p:nvPr/>
        </p:nvGrpSpPr>
        <p:grpSpPr>
          <a:xfrm>
            <a:off x="447950" y="975798"/>
            <a:ext cx="8328338" cy="3533852"/>
            <a:chOff x="447950" y="975798"/>
            <a:chExt cx="8328338" cy="3533852"/>
          </a:xfrm>
        </p:grpSpPr>
        <p:pic>
          <p:nvPicPr>
            <p:cNvPr id="126" name="Google Shape;126;p3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47950" y="1218975"/>
              <a:ext cx="2212275" cy="14805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7" name="Google Shape;127;p30"/>
            <p:cNvSpPr txBox="1"/>
            <p:nvPr/>
          </p:nvSpPr>
          <p:spPr>
            <a:xfrm>
              <a:off x="447950" y="2757625"/>
              <a:ext cx="2238000" cy="83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latin typeface="Rockwell"/>
                  <a:ea typeface="Rockwell"/>
                  <a:cs typeface="Rockwell"/>
                  <a:sym typeface="Rockwell"/>
                </a:rPr>
                <a:t>Way of Life</a:t>
              </a:r>
              <a:endParaRPr b="1">
                <a:latin typeface="Rockwell"/>
                <a:ea typeface="Rockwell"/>
                <a:cs typeface="Rockwell"/>
                <a:sym typeface="Rockwell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latin typeface="Rockwell"/>
                  <a:ea typeface="Rockwell"/>
                  <a:cs typeface="Rockwell"/>
                  <a:sym typeface="Rockwell"/>
                </a:rPr>
                <a:t> and</a:t>
              </a:r>
              <a:endParaRPr b="1">
                <a:latin typeface="Rockwell"/>
                <a:ea typeface="Rockwell"/>
                <a:cs typeface="Rockwell"/>
                <a:sym typeface="Rockwell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latin typeface="Rockwell"/>
                  <a:ea typeface="Rockwell"/>
                  <a:cs typeface="Rockwell"/>
                  <a:sym typeface="Rockwell"/>
                </a:rPr>
                <a:t> Community Building</a:t>
              </a:r>
              <a:endParaRPr b="1"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128" name="Google Shape;128;p30"/>
            <p:cNvSpPr txBox="1"/>
            <p:nvPr/>
          </p:nvSpPr>
          <p:spPr>
            <a:xfrm>
              <a:off x="6200325" y="2757625"/>
              <a:ext cx="2238000" cy="83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latin typeface="Rockwell"/>
                  <a:ea typeface="Rockwell"/>
                  <a:cs typeface="Rockwell"/>
                  <a:sym typeface="Rockwell"/>
                </a:rPr>
                <a:t>Discover Seattle</a:t>
              </a:r>
              <a:endParaRPr b="1">
                <a:latin typeface="Rockwell"/>
                <a:ea typeface="Rockwell"/>
                <a:cs typeface="Rockwell"/>
                <a:sym typeface="Rockwell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latin typeface="Rockwell"/>
                  <a:ea typeface="Rockwell"/>
                  <a:cs typeface="Rockwell"/>
                  <a:sym typeface="Rockwell"/>
                </a:rPr>
                <a:t>and</a:t>
              </a:r>
              <a:endParaRPr b="1">
                <a:latin typeface="Rockwell"/>
                <a:ea typeface="Rockwell"/>
                <a:cs typeface="Rockwell"/>
                <a:sym typeface="Rockwell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latin typeface="Rockwell"/>
                  <a:ea typeface="Rockwell"/>
                  <a:cs typeface="Rockwell"/>
                  <a:sym typeface="Rockwell"/>
                </a:rPr>
                <a:t>Improve Health</a:t>
              </a:r>
              <a:endParaRPr b="1"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pic>
          <p:nvPicPr>
            <p:cNvPr id="129" name="Google Shape;129;p3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641088" y="1237351"/>
              <a:ext cx="3135200" cy="14437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0" name="Google Shape;130;p30"/>
            <p:cNvSpPr txBox="1"/>
            <p:nvPr/>
          </p:nvSpPr>
          <p:spPr>
            <a:xfrm>
              <a:off x="3044538" y="3678350"/>
              <a:ext cx="2238000" cy="83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latin typeface="Rockwell"/>
                  <a:ea typeface="Rockwell"/>
                  <a:cs typeface="Rockwell"/>
                  <a:sym typeface="Rockwell"/>
                </a:rPr>
                <a:t>Eco-Friendly Future</a:t>
              </a:r>
              <a:endParaRPr b="1">
                <a:latin typeface="Rockwell"/>
                <a:ea typeface="Rockwell"/>
                <a:cs typeface="Rockwell"/>
                <a:sym typeface="Rockwell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latin typeface="Rockwell"/>
                  <a:ea typeface="Rockwell"/>
                  <a:cs typeface="Rockwell"/>
                  <a:sym typeface="Rockwell"/>
                </a:rPr>
                <a:t>and</a:t>
              </a:r>
              <a:endParaRPr b="1">
                <a:latin typeface="Rockwell"/>
                <a:ea typeface="Rockwell"/>
                <a:cs typeface="Rockwell"/>
                <a:sym typeface="Rockwell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latin typeface="Rockwell"/>
                  <a:ea typeface="Rockwell"/>
                  <a:cs typeface="Rockwell"/>
                  <a:sym typeface="Rockwell"/>
                </a:rPr>
                <a:t>Save on Gas </a:t>
              </a:r>
              <a:endParaRPr b="1"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pic>
          <p:nvPicPr>
            <p:cNvPr id="131" name="Google Shape;131;p3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924990" y="975798"/>
              <a:ext cx="2477077" cy="258957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2" name="Google Shape;132;p30"/>
          <p:cNvSpPr txBox="1"/>
          <p:nvPr/>
        </p:nvSpPr>
        <p:spPr>
          <a:xfrm>
            <a:off x="186400" y="4735750"/>
            <a:ext cx="48324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60350" lvl="0" marL="457200" rtl="0" algn="l">
              <a:spcBef>
                <a:spcPts val="0"/>
              </a:spcBef>
              <a:spcAft>
                <a:spcPts val="0"/>
              </a:spcAft>
              <a:buSzPts val="500"/>
              <a:buChar char="●"/>
            </a:pPr>
            <a:r>
              <a:rPr lang="en" sz="500" u="sng">
                <a:solidFill>
                  <a:schemeClr val="hlink"/>
                </a:solidFill>
                <a:hlinkClick r:id="rId6"/>
              </a:rPr>
              <a:t>https://www.seattletimes.com/life/outdoors/seattles-not-just-the-countrys-most-bike-friendly-city-its-a-biking-community-here-are-the-reasons-we-ride/</a:t>
            </a:r>
            <a:endParaRPr sz="5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1"/>
          <p:cNvSpPr txBox="1"/>
          <p:nvPr>
            <p:ph type="title"/>
          </p:nvPr>
        </p:nvSpPr>
        <p:spPr>
          <a:xfrm>
            <a:off x="2459100" y="117650"/>
            <a:ext cx="4225800" cy="85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Some Statistics!</a:t>
            </a:r>
            <a:endParaRPr sz="3000"/>
          </a:p>
        </p:txBody>
      </p:sp>
      <p:sp>
        <p:nvSpPr>
          <p:cNvPr id="138" name="Google Shape;138;p31"/>
          <p:cNvSpPr txBox="1"/>
          <p:nvPr>
            <p:ph idx="1" type="body"/>
          </p:nvPr>
        </p:nvSpPr>
        <p:spPr>
          <a:xfrm>
            <a:off x="145700" y="927825"/>
            <a:ext cx="6095100" cy="3615900"/>
          </a:xfrm>
          <a:prstGeom prst="rect">
            <a:avLst/>
          </a:prstGeom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10000"/>
          </a:bodyPr>
          <a:lstStyle/>
          <a:p>
            <a:pPr indent="-341947" lvl="0" marL="45720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SzPct val="100000"/>
              <a:buFont typeface="Century Gothic"/>
              <a:buChar char="•"/>
            </a:pPr>
            <a:r>
              <a:rPr b="1" lang="en" sz="2100">
                <a:latin typeface="Century Gothic"/>
                <a:ea typeface="Century Gothic"/>
                <a:cs typeface="Century Gothic"/>
                <a:sym typeface="Century Gothic"/>
              </a:rPr>
              <a:t>Seattle is a Cycling City!</a:t>
            </a:r>
            <a:endParaRPr b="1" sz="21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1947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Century Gothic"/>
              <a:buChar char="–"/>
            </a:pPr>
            <a:r>
              <a:rPr lang="en" sz="2100">
                <a:latin typeface="Century Gothic"/>
                <a:ea typeface="Century Gothic"/>
                <a:cs typeface="Century Gothic"/>
                <a:sym typeface="Century Gothic"/>
              </a:rPr>
              <a:t>No. 6 in U.S. of cycling commuters per capita </a:t>
            </a:r>
            <a:endParaRPr sz="21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1947" lvl="0" marL="457200" marR="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SzPct val="100000"/>
              <a:buFont typeface="Century Gothic"/>
              <a:buChar char="•"/>
            </a:pPr>
            <a:r>
              <a:rPr b="1" lang="en" sz="2100">
                <a:latin typeface="Century Gothic"/>
                <a:ea typeface="Century Gothic"/>
                <a:cs typeface="Century Gothic"/>
                <a:sym typeface="Century Gothic"/>
              </a:rPr>
              <a:t>Seattle Bicycle Master Plan (BMP): </a:t>
            </a:r>
            <a:endParaRPr b="1" sz="21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1947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Century Gothic"/>
              <a:buChar char="–"/>
            </a:pPr>
            <a:r>
              <a:rPr lang="en" sz="2100">
                <a:latin typeface="Century Gothic"/>
                <a:ea typeface="Century Gothic"/>
                <a:cs typeface="Century Gothic"/>
                <a:sym typeface="Century Gothic"/>
              </a:rPr>
              <a:t>9-year $1B Levy to Move Seattle </a:t>
            </a:r>
            <a:br>
              <a:rPr lang="en" sz="2100"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n" sz="2100">
                <a:latin typeface="Century Gothic"/>
                <a:ea typeface="Century Gothic"/>
                <a:cs typeface="Century Gothic"/>
                <a:sym typeface="Century Gothic"/>
              </a:rPr>
              <a:t>(</a:t>
            </a:r>
            <a:r>
              <a:rPr i="1" lang="en" sz="2100">
                <a:latin typeface="Century Gothic"/>
                <a:ea typeface="Century Gothic"/>
                <a:cs typeface="Century Gothic"/>
                <a:sym typeface="Century Gothic"/>
              </a:rPr>
              <a:t>30% of transportation budget</a:t>
            </a:r>
            <a:r>
              <a:rPr lang="en" sz="2100">
                <a:latin typeface="Century Gothic"/>
                <a:ea typeface="Century Gothic"/>
                <a:cs typeface="Century Gothic"/>
                <a:sym typeface="Century Gothic"/>
              </a:rPr>
              <a:t>)</a:t>
            </a:r>
            <a:endParaRPr sz="21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1947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Century Gothic"/>
              <a:buChar char="–"/>
            </a:pPr>
            <a:r>
              <a:rPr lang="en" sz="2100">
                <a:latin typeface="Century Gothic"/>
                <a:ea typeface="Century Gothic"/>
                <a:cs typeface="Century Gothic"/>
                <a:sym typeface="Century Gothic"/>
              </a:rPr>
              <a:t>Current BMP progress 2016 - 2020: </a:t>
            </a:r>
            <a:endParaRPr sz="21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1947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Century Gothic"/>
              <a:buChar char="•"/>
            </a:pPr>
            <a:r>
              <a:rPr lang="en" sz="2100">
                <a:latin typeface="Century Gothic"/>
                <a:ea typeface="Century Gothic"/>
                <a:cs typeface="Century Gothic"/>
                <a:sym typeface="Century Gothic"/>
              </a:rPr>
              <a:t>45+ miles added to network</a:t>
            </a:r>
            <a:endParaRPr sz="21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1947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Century Gothic"/>
              <a:buChar char="•"/>
            </a:pPr>
            <a:r>
              <a:rPr lang="en" sz="2100">
                <a:latin typeface="Century Gothic"/>
                <a:ea typeface="Century Gothic"/>
                <a:cs typeface="Century Gothic"/>
                <a:sym typeface="Century Gothic"/>
              </a:rPr>
              <a:t>1,500+ bike parking spots added</a:t>
            </a:r>
            <a:endParaRPr sz="21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1947" lvl="0" marL="45720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SzPct val="100000"/>
              <a:buFont typeface="Century Gothic"/>
              <a:buChar char="•"/>
            </a:pPr>
            <a:r>
              <a:rPr b="1" lang="en" sz="2100">
                <a:latin typeface="Century Gothic"/>
                <a:ea typeface="Century Gothic"/>
                <a:cs typeface="Century Gothic"/>
                <a:sym typeface="Century Gothic"/>
              </a:rPr>
              <a:t>1.2M cyclists counted on Fremont Bridge in 2019</a:t>
            </a:r>
            <a:endParaRPr b="1" sz="21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39" name="Google Shape;13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16900" y="558200"/>
            <a:ext cx="2727725" cy="3909325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31"/>
          <p:cNvSpPr txBox="1"/>
          <p:nvPr/>
        </p:nvSpPr>
        <p:spPr>
          <a:xfrm>
            <a:off x="183525" y="4771725"/>
            <a:ext cx="3416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60350" lvl="0" marL="457200" rtl="0" algn="l">
              <a:spcBef>
                <a:spcPts val="0"/>
              </a:spcBef>
              <a:spcAft>
                <a:spcPts val="0"/>
              </a:spcAft>
              <a:buSzPts val="500"/>
              <a:buFont typeface="Calibri"/>
              <a:buChar char="●"/>
            </a:pPr>
            <a:r>
              <a:rPr lang="en" sz="5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https://www.seattle.gov/transportation/document-library/citywide-plans/modal-plans/bicycle-master-plan</a:t>
            </a:r>
            <a:endParaRPr sz="500">
              <a:latin typeface="Calibri"/>
              <a:ea typeface="Calibri"/>
              <a:cs typeface="Calibri"/>
              <a:sym typeface="Calibri"/>
            </a:endParaRPr>
          </a:p>
          <a:p>
            <a:pPr indent="-260350" lvl="0" marL="457200" rtl="0" algn="l">
              <a:spcBef>
                <a:spcPts val="0"/>
              </a:spcBef>
              <a:spcAft>
                <a:spcPts val="0"/>
              </a:spcAft>
              <a:buSzPts val="500"/>
              <a:buFont typeface="Calibri"/>
              <a:buChar char="●"/>
            </a:pPr>
            <a:r>
              <a:rPr lang="en" sz="5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https://www.google.com/url?q=https://www.move.org/cities-most-bicycle-commuters</a:t>
            </a:r>
            <a:endParaRPr sz="5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2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Goal of the Project</a:t>
            </a:r>
            <a:endParaRPr/>
          </a:p>
        </p:txBody>
      </p:sp>
      <p:sp>
        <p:nvSpPr>
          <p:cNvPr id="146" name="Google Shape;146;p32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39725" lvl="0" marL="45720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SzPts val="1750"/>
              <a:buFont typeface="Century Gothic"/>
              <a:buChar char="●"/>
            </a:pPr>
            <a:r>
              <a:rPr lang="en" sz="1750">
                <a:latin typeface="Century Gothic"/>
                <a:ea typeface="Century Gothic"/>
                <a:cs typeface="Century Gothic"/>
                <a:sym typeface="Century Gothic"/>
              </a:rPr>
              <a:t>Exploratory Data Analysis</a:t>
            </a:r>
            <a:endParaRPr sz="175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3972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50"/>
              <a:buFont typeface="Century Gothic"/>
              <a:buChar char="○"/>
            </a:pPr>
            <a:r>
              <a:rPr lang="en" sz="1750">
                <a:latin typeface="Century Gothic"/>
                <a:ea typeface="Century Gothic"/>
                <a:cs typeface="Century Gothic"/>
                <a:sym typeface="Century Gothic"/>
              </a:rPr>
              <a:t>The EDA is to use graphing techniques to create a descriptive overview on the entirety of the phenom presented in the data problem</a:t>
            </a:r>
            <a:endParaRPr sz="175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3972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50"/>
              <a:buFont typeface="Century Gothic"/>
              <a:buChar char="○"/>
            </a:pPr>
            <a:r>
              <a:rPr lang="en" sz="1750">
                <a:latin typeface="Century Gothic"/>
                <a:ea typeface="Century Gothic"/>
                <a:cs typeface="Century Gothic"/>
                <a:sym typeface="Century Gothic"/>
              </a:rPr>
              <a:t>The graphs used in EDA has to match a certain standard that can be clearly understood and without too in depth discussion</a:t>
            </a:r>
            <a:endParaRPr sz="175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397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50"/>
              <a:buFont typeface="Century Gothic"/>
              <a:buChar char="●"/>
            </a:pPr>
            <a:r>
              <a:rPr lang="en" sz="1750">
                <a:latin typeface="Century Gothic"/>
                <a:ea typeface="Century Gothic"/>
                <a:cs typeface="Century Gothic"/>
                <a:sym typeface="Century Gothic"/>
              </a:rPr>
              <a:t>Forecasting methodology</a:t>
            </a:r>
            <a:endParaRPr sz="175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3972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50"/>
              <a:buFont typeface="Century Gothic"/>
              <a:buChar char="○"/>
            </a:pPr>
            <a:r>
              <a:rPr lang="en" sz="1750">
                <a:latin typeface="Century Gothic"/>
                <a:ea typeface="Century Gothic"/>
                <a:cs typeface="Century Gothic"/>
                <a:sym typeface="Century Gothic"/>
              </a:rPr>
              <a:t>The two paradigms we are using in our forecasting methodologies are Statsmodels STL and Facebook Prophet</a:t>
            </a:r>
            <a:endParaRPr sz="175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3972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50"/>
              <a:buFont typeface="Century Gothic"/>
              <a:buChar char="○"/>
            </a:pPr>
            <a:r>
              <a:rPr lang="en" sz="1750">
                <a:latin typeface="Century Gothic"/>
                <a:ea typeface="Century Gothic"/>
                <a:cs typeface="Century Gothic"/>
                <a:sym typeface="Century Gothic"/>
              </a:rPr>
              <a:t>Forecasting is measured against by best metric.</a:t>
            </a:r>
            <a:endParaRPr sz="175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3"/>
          <p:cNvSpPr txBox="1"/>
          <p:nvPr>
            <p:ph type="title"/>
          </p:nvPr>
        </p:nvSpPr>
        <p:spPr>
          <a:xfrm>
            <a:off x="1423000" y="0"/>
            <a:ext cx="6183300" cy="85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Exploratory Data Analysis</a:t>
            </a:r>
            <a:endParaRPr sz="3000"/>
          </a:p>
        </p:txBody>
      </p:sp>
      <p:sp>
        <p:nvSpPr>
          <p:cNvPr id="152" name="Google Shape;152;p33"/>
          <p:cNvSpPr txBox="1"/>
          <p:nvPr>
            <p:ph idx="1" type="body"/>
          </p:nvPr>
        </p:nvSpPr>
        <p:spPr>
          <a:xfrm>
            <a:off x="457200" y="976700"/>
            <a:ext cx="8229600" cy="1059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30200" lvl="0" marL="457200" rtl="0" algn="l">
              <a:lnSpc>
                <a:spcPct val="105000"/>
              </a:lnSpc>
              <a:spcBef>
                <a:spcPts val="360"/>
              </a:spcBef>
              <a:spcAft>
                <a:spcPts val="0"/>
              </a:spcAft>
              <a:buSzPts val="1600"/>
              <a:buFont typeface="Century Gothic"/>
              <a:buChar char="•"/>
            </a:pPr>
            <a:r>
              <a:rPr lang="en" sz="1600">
                <a:latin typeface="Century Gothic"/>
                <a:ea typeface="Century Gothic"/>
                <a:cs typeface="Century Gothic"/>
                <a:sym typeface="Century Gothic"/>
              </a:rPr>
              <a:t>Highest ridership months throughout Summer months (May - August)</a:t>
            </a:r>
            <a:endParaRPr sz="16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302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600"/>
              <a:buFont typeface="Century Gothic"/>
              <a:buChar char="•"/>
            </a:pPr>
            <a:r>
              <a:rPr lang="en" sz="1600">
                <a:latin typeface="Century Gothic"/>
                <a:ea typeface="Century Gothic"/>
                <a:cs typeface="Century Gothic"/>
                <a:sym typeface="Century Gothic"/>
              </a:rPr>
              <a:t>Ridership increasing consistently year-by-year</a:t>
            </a:r>
            <a:endParaRPr sz="16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302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600"/>
              <a:buFont typeface="Century Gothic"/>
              <a:buChar char="•"/>
            </a:pPr>
            <a:r>
              <a:rPr lang="en" sz="1600">
                <a:latin typeface="Century Gothic"/>
                <a:ea typeface="Century Gothic"/>
                <a:cs typeface="Century Gothic"/>
                <a:sym typeface="Century Gothic"/>
              </a:rPr>
              <a:t>2019 peak ridership </a:t>
            </a:r>
            <a:r>
              <a:rPr lang="en" sz="1600">
                <a:latin typeface="Century Gothic"/>
                <a:ea typeface="Century Gothic"/>
                <a:cs typeface="Century Gothic"/>
                <a:sym typeface="Century Gothic"/>
              </a:rPr>
              <a:t>recorded recorded at</a:t>
            </a:r>
            <a:r>
              <a:rPr lang="en" sz="1600">
                <a:latin typeface="Century Gothic"/>
                <a:ea typeface="Century Gothic"/>
                <a:cs typeface="Century Gothic"/>
                <a:sym typeface="Century Gothic"/>
              </a:rPr>
              <a:t> 1.2M, dropped to 772K in 2020</a:t>
            </a:r>
            <a:endParaRPr sz="16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302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600"/>
              <a:buFont typeface="Century Gothic"/>
              <a:buChar char="•"/>
            </a:pPr>
            <a:r>
              <a:rPr lang="en" sz="1600">
                <a:latin typeface="Century Gothic"/>
                <a:ea typeface="Century Gothic"/>
                <a:cs typeface="Century Gothic"/>
                <a:sym typeface="Century Gothic"/>
              </a:rPr>
              <a:t>Peak traffic Monday to Friday, more or less double weekend traffic</a:t>
            </a:r>
            <a:endParaRPr sz="16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53" name="Google Shape;153;p33"/>
          <p:cNvSpPr txBox="1"/>
          <p:nvPr/>
        </p:nvSpPr>
        <p:spPr>
          <a:xfrm>
            <a:off x="2811150" y="2260055"/>
            <a:ext cx="3521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alibri"/>
                <a:ea typeface="Calibri"/>
                <a:cs typeface="Calibri"/>
                <a:sym typeface="Calibri"/>
              </a:rPr>
              <a:t>Pre-Pandemic Daily Ridership for Summer Months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4" name="Google Shape;15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4725" y="2629350"/>
            <a:ext cx="5754550" cy="1890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4"/>
          <p:cNvSpPr txBox="1"/>
          <p:nvPr>
            <p:ph type="title"/>
          </p:nvPr>
        </p:nvSpPr>
        <p:spPr>
          <a:xfrm>
            <a:off x="1423000" y="0"/>
            <a:ext cx="6183300" cy="85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Exploratory Data Analysis</a:t>
            </a:r>
            <a:endParaRPr sz="3000"/>
          </a:p>
        </p:txBody>
      </p:sp>
      <p:sp>
        <p:nvSpPr>
          <p:cNvPr id="160" name="Google Shape;160;p34"/>
          <p:cNvSpPr txBox="1"/>
          <p:nvPr>
            <p:ph idx="1" type="body"/>
          </p:nvPr>
        </p:nvSpPr>
        <p:spPr>
          <a:xfrm>
            <a:off x="129125" y="1002975"/>
            <a:ext cx="8931300" cy="1059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SzPts val="1500"/>
              <a:buFont typeface="Century Gothic"/>
              <a:buChar char="•"/>
            </a:pPr>
            <a:r>
              <a:rPr lang="en" sz="1500">
                <a:latin typeface="Century Gothic"/>
                <a:ea typeface="Century Gothic"/>
                <a:cs typeface="Century Gothic"/>
                <a:sym typeface="Century Gothic"/>
              </a:rPr>
              <a:t>Both bimodal distributions, traffic peaks at 9 A.M. and 6 P.M.</a:t>
            </a:r>
            <a:endParaRPr sz="15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Century Gothic"/>
              <a:buChar char="•"/>
            </a:pPr>
            <a:r>
              <a:rPr lang="en" sz="1500">
                <a:latin typeface="Century Gothic"/>
                <a:ea typeface="Century Gothic"/>
                <a:cs typeface="Century Gothic"/>
                <a:sym typeface="Century Gothic"/>
              </a:rPr>
              <a:t>Median ridership at peak hours drops from approximately 600 in 2019 to 300 in 2021</a:t>
            </a:r>
            <a:endParaRPr sz="15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Century Gothic"/>
              <a:buChar char="•"/>
            </a:pPr>
            <a:r>
              <a:rPr lang="en" sz="1500">
                <a:latin typeface="Century Gothic"/>
                <a:ea typeface="Century Gothic"/>
                <a:cs typeface="Century Gothic"/>
                <a:sym typeface="Century Gothic"/>
              </a:rPr>
              <a:t>Midday traffic remains consistent in both 2019 and 2021</a:t>
            </a:r>
            <a:endParaRPr sz="15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Century Gothic"/>
              <a:buChar char="•"/>
            </a:pPr>
            <a:r>
              <a:rPr lang="en" sz="1500">
                <a:latin typeface="Century Gothic"/>
                <a:ea typeface="Century Gothic"/>
                <a:cs typeface="Century Gothic"/>
                <a:sym typeface="Century Gothic"/>
              </a:rPr>
              <a:t>Median hourly traffic higher in 2021 weekends than 2019 weekends, indicative of leisure</a:t>
            </a:r>
            <a:endParaRPr sz="15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161" name="Google Shape;161;p34"/>
          <p:cNvGrpSpPr/>
          <p:nvPr/>
        </p:nvGrpSpPr>
        <p:grpSpPr>
          <a:xfrm>
            <a:off x="89572" y="2207539"/>
            <a:ext cx="4351485" cy="2113258"/>
            <a:chOff x="168013" y="1886730"/>
            <a:chExt cx="4495800" cy="2225185"/>
          </a:xfrm>
        </p:grpSpPr>
        <p:sp>
          <p:nvSpPr>
            <p:cNvPr id="162" name="Google Shape;162;p34"/>
            <p:cNvSpPr txBox="1"/>
            <p:nvPr/>
          </p:nvSpPr>
          <p:spPr>
            <a:xfrm>
              <a:off x="655037" y="1886730"/>
              <a:ext cx="3521700" cy="389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Calibri"/>
                  <a:ea typeface="Calibri"/>
                  <a:cs typeface="Calibri"/>
                  <a:sym typeface="Calibri"/>
                </a:rPr>
                <a:t>2019 Hourly Ridership</a:t>
              </a:r>
              <a:endParaRPr sz="1200"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63" name="Google Shape;163;p3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68013" y="2253075"/>
              <a:ext cx="4495800" cy="185884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64" name="Google Shape;164;p34"/>
          <p:cNvGrpSpPr/>
          <p:nvPr/>
        </p:nvGrpSpPr>
        <p:grpSpPr>
          <a:xfrm>
            <a:off x="4676811" y="2218664"/>
            <a:ext cx="4217914" cy="2091010"/>
            <a:chOff x="4832436" y="2249439"/>
            <a:chExt cx="4217914" cy="2091010"/>
          </a:xfrm>
        </p:grpSpPr>
        <p:sp>
          <p:nvSpPr>
            <p:cNvPr id="165" name="Google Shape;165;p34"/>
            <p:cNvSpPr txBox="1"/>
            <p:nvPr/>
          </p:nvSpPr>
          <p:spPr>
            <a:xfrm>
              <a:off x="5237076" y="2249439"/>
              <a:ext cx="34086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Calibri"/>
                  <a:ea typeface="Calibri"/>
                  <a:cs typeface="Calibri"/>
                  <a:sym typeface="Calibri"/>
                </a:rPr>
                <a:t>2021 Hourly Ridership</a:t>
              </a:r>
              <a:endParaRPr sz="1200"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66" name="Google Shape;166;p3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832436" y="2596500"/>
              <a:ext cx="4217914" cy="17439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5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STL: Non-Robust vs Robust</a:t>
            </a:r>
            <a:endParaRPr/>
          </a:p>
        </p:txBody>
      </p:sp>
      <p:pic>
        <p:nvPicPr>
          <p:cNvPr id="172" name="Google Shape;17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53950"/>
            <a:ext cx="4973101" cy="3307450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35"/>
          <p:cNvSpPr txBox="1"/>
          <p:nvPr/>
        </p:nvSpPr>
        <p:spPr>
          <a:xfrm>
            <a:off x="5229900" y="1063375"/>
            <a:ext cx="38010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entury Gothic"/>
                <a:ea typeface="Century Gothic"/>
                <a:cs typeface="Century Gothic"/>
                <a:sym typeface="Century Gothic"/>
              </a:rPr>
              <a:t>STL</a:t>
            </a:r>
            <a:r>
              <a:rPr lang="en">
                <a:latin typeface="Century Gothic"/>
                <a:ea typeface="Century Gothic"/>
                <a:cs typeface="Century Gothic"/>
                <a:sym typeface="Century Gothic"/>
              </a:rPr>
              <a:t>: 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entury Gothic"/>
                <a:ea typeface="Century Gothic"/>
                <a:cs typeface="Century Gothic"/>
                <a:sym typeface="Century Gothic"/>
              </a:rPr>
              <a:t>S</a:t>
            </a:r>
            <a:r>
              <a:rPr lang="en">
                <a:latin typeface="Century Gothic"/>
                <a:ea typeface="Century Gothic"/>
                <a:cs typeface="Century Gothic"/>
                <a:sym typeface="Century Gothic"/>
              </a:rPr>
              <a:t>eason-</a:t>
            </a:r>
            <a:r>
              <a:rPr b="1" lang="en">
                <a:latin typeface="Century Gothic"/>
                <a:ea typeface="Century Gothic"/>
                <a:cs typeface="Century Gothic"/>
                <a:sym typeface="Century Gothic"/>
              </a:rPr>
              <a:t>T</a:t>
            </a:r>
            <a:r>
              <a:rPr lang="en">
                <a:latin typeface="Century Gothic"/>
                <a:ea typeface="Century Gothic"/>
                <a:cs typeface="Century Gothic"/>
                <a:sym typeface="Century Gothic"/>
              </a:rPr>
              <a:t>rend decomposition using </a:t>
            </a:r>
            <a:r>
              <a:rPr b="1" lang="en">
                <a:latin typeface="Century Gothic"/>
                <a:ea typeface="Century Gothic"/>
                <a:cs typeface="Century Gothic"/>
                <a:sym typeface="Century Gothic"/>
              </a:rPr>
              <a:t>L</a:t>
            </a:r>
            <a:r>
              <a:rPr lang="en">
                <a:latin typeface="Century Gothic"/>
                <a:ea typeface="Century Gothic"/>
                <a:cs typeface="Century Gothic"/>
                <a:sym typeface="Century Gothic"/>
              </a:rPr>
              <a:t>OESS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entury Gothic"/>
                <a:ea typeface="Century Gothic"/>
                <a:cs typeface="Century Gothic"/>
                <a:sym typeface="Century Gothic"/>
              </a:rPr>
              <a:t>LOESS</a:t>
            </a:r>
            <a:r>
              <a:rPr lang="en">
                <a:latin typeface="Century Gothic"/>
                <a:ea typeface="Century Gothic"/>
                <a:cs typeface="Century Gothic"/>
                <a:sym typeface="Century Gothic"/>
              </a:rPr>
              <a:t>: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entury Gothic"/>
                <a:ea typeface="Century Gothic"/>
                <a:cs typeface="Century Gothic"/>
                <a:sym typeface="Century Gothic"/>
              </a:rPr>
              <a:t>LO</a:t>
            </a:r>
            <a:r>
              <a:rPr lang="en">
                <a:latin typeface="Century Gothic"/>
                <a:ea typeface="Century Gothic"/>
                <a:cs typeface="Century Gothic"/>
                <a:sym typeface="Century Gothic"/>
              </a:rPr>
              <a:t>cally </a:t>
            </a:r>
            <a:r>
              <a:rPr b="1" lang="en">
                <a:latin typeface="Century Gothic"/>
                <a:ea typeface="Century Gothic"/>
                <a:cs typeface="Century Gothic"/>
                <a:sym typeface="Century Gothic"/>
              </a:rPr>
              <a:t>E</a:t>
            </a:r>
            <a:r>
              <a:rPr lang="en">
                <a:latin typeface="Century Gothic"/>
                <a:ea typeface="Century Gothic"/>
                <a:cs typeface="Century Gothic"/>
                <a:sym typeface="Century Gothic"/>
              </a:rPr>
              <a:t>stimated </a:t>
            </a:r>
            <a:r>
              <a:rPr b="1" lang="en">
                <a:latin typeface="Century Gothic"/>
                <a:ea typeface="Century Gothic"/>
                <a:cs typeface="Century Gothic"/>
                <a:sym typeface="Century Gothic"/>
              </a:rPr>
              <a:t>S</a:t>
            </a:r>
            <a:r>
              <a:rPr lang="en">
                <a:latin typeface="Century Gothic"/>
                <a:ea typeface="Century Gothic"/>
                <a:cs typeface="Century Gothic"/>
                <a:sym typeface="Century Gothic"/>
              </a:rPr>
              <a:t>catterplot </a:t>
            </a:r>
            <a:r>
              <a:rPr b="1" lang="en">
                <a:latin typeface="Century Gothic"/>
                <a:ea typeface="Century Gothic"/>
                <a:cs typeface="Century Gothic"/>
                <a:sym typeface="Century Gothic"/>
              </a:rPr>
              <a:t>S</a:t>
            </a:r>
            <a:r>
              <a:rPr lang="en">
                <a:latin typeface="Century Gothic"/>
                <a:ea typeface="Century Gothic"/>
                <a:cs typeface="Century Gothic"/>
                <a:sym typeface="Century Gothic"/>
              </a:rPr>
              <a:t>moothing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latin typeface="Century Gothic"/>
                <a:ea typeface="Century Gothic"/>
                <a:cs typeface="Century Gothic"/>
                <a:sym typeface="Century Gothic"/>
              </a:rPr>
              <a:t>Robust (Y/N)</a:t>
            </a:r>
            <a:r>
              <a:rPr lang="en">
                <a:latin typeface="Century Gothic"/>
                <a:ea typeface="Century Gothic"/>
                <a:cs typeface="Century Gothic"/>
                <a:sym typeface="Century Gothic"/>
              </a:rPr>
              <a:t>: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entury Gothic"/>
                <a:ea typeface="Century Gothic"/>
                <a:cs typeface="Century Gothic"/>
                <a:sym typeface="Century Gothic"/>
              </a:rPr>
              <a:t>Enables data-dependent weighting function to reduce errors in model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Century Gothic"/>
                <a:ea typeface="Century Gothic"/>
                <a:cs typeface="Century Gothic"/>
                <a:sym typeface="Century Gothic"/>
              </a:rPr>
              <a:t>Pro</a:t>
            </a:r>
            <a:r>
              <a:rPr lang="en">
                <a:latin typeface="Century Gothic"/>
                <a:ea typeface="Century Gothic"/>
                <a:cs typeface="Century Gothic"/>
                <a:sym typeface="Century Gothic"/>
              </a:rPr>
              <a:t>:	Locally-weighted model is flexible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Century Gothic"/>
                <a:ea typeface="Century Gothic"/>
                <a:cs typeface="Century Gothic"/>
                <a:sym typeface="Century Gothic"/>
              </a:rPr>
              <a:t>Con</a:t>
            </a:r>
            <a:r>
              <a:rPr lang="en">
                <a:latin typeface="Century Gothic"/>
                <a:ea typeface="Century Gothic"/>
                <a:cs typeface="Century Gothic"/>
                <a:sym typeface="Century Gothic"/>
              </a:rPr>
              <a:t>:	Computationally intensive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75" y="1182875"/>
            <a:ext cx="5072625" cy="3178525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36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Facebook Prophet:</a:t>
            </a:r>
            <a:br>
              <a:rPr lang="en"/>
            </a:br>
            <a:r>
              <a:rPr lang="en"/>
              <a:t>COVID-19 Data Conditioning</a:t>
            </a:r>
            <a:endParaRPr/>
          </a:p>
        </p:txBody>
      </p:sp>
      <p:sp>
        <p:nvSpPr>
          <p:cNvPr id="180" name="Google Shape;180;p36"/>
          <p:cNvSpPr txBox="1"/>
          <p:nvPr/>
        </p:nvSpPr>
        <p:spPr>
          <a:xfrm>
            <a:off x="5125500" y="1671650"/>
            <a:ext cx="4018500" cy="32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entury Gothic"/>
              <a:buChar char="●"/>
            </a:pPr>
            <a:r>
              <a:rPr lang="en">
                <a:solidFill>
                  <a:srgbClr val="292929"/>
                </a:solidFill>
                <a:highlight>
                  <a:srgbClr val="FFFFFF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Presence of trends at all /changepoints</a:t>
            </a:r>
            <a:endParaRPr>
              <a:solidFill>
                <a:srgbClr val="292929"/>
              </a:solidFill>
              <a:highlight>
                <a:srgbClr val="FFFFFF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400"/>
              <a:buFont typeface="Century Gothic"/>
              <a:buChar char="○"/>
            </a:pPr>
            <a:r>
              <a:rPr lang="en">
                <a:solidFill>
                  <a:srgbClr val="292929"/>
                </a:solidFill>
                <a:highlight>
                  <a:srgbClr val="FFFFFF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Linear, logistic or flat</a:t>
            </a:r>
            <a:endParaRPr>
              <a:solidFill>
                <a:srgbClr val="292929"/>
              </a:solidFill>
              <a:highlight>
                <a:srgbClr val="FFFFFF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400"/>
              <a:buFont typeface="Century Gothic"/>
              <a:buChar char="●"/>
            </a:pPr>
            <a:r>
              <a:rPr lang="en">
                <a:solidFill>
                  <a:srgbClr val="292929"/>
                </a:solidFill>
                <a:highlight>
                  <a:srgbClr val="FFFFFF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Seasonality and holiday</a:t>
            </a:r>
            <a:endParaRPr>
              <a:solidFill>
                <a:srgbClr val="292929"/>
              </a:solidFill>
              <a:highlight>
                <a:srgbClr val="FFFFFF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400"/>
              <a:buFont typeface="Century Gothic"/>
              <a:buChar char="○"/>
            </a:pPr>
            <a:r>
              <a:rPr lang="en">
                <a:solidFill>
                  <a:srgbClr val="292929"/>
                </a:solidFill>
                <a:highlight>
                  <a:srgbClr val="FFFFFF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Fourier order 3</a:t>
            </a:r>
            <a:endParaRPr>
              <a:solidFill>
                <a:srgbClr val="292929"/>
              </a:solidFill>
              <a:highlight>
                <a:srgbClr val="FFFFFF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400"/>
              <a:buFont typeface="Century Gothic"/>
              <a:buChar char="●"/>
            </a:pPr>
            <a:r>
              <a:rPr lang="en">
                <a:solidFill>
                  <a:srgbClr val="292929"/>
                </a:solidFill>
                <a:highlight>
                  <a:srgbClr val="FFFFFF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Error term</a:t>
            </a:r>
            <a:endParaRPr>
              <a:solidFill>
                <a:srgbClr val="292929"/>
              </a:solidFill>
              <a:highlight>
                <a:srgbClr val="FFFFFF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400"/>
              <a:buFont typeface="Century Gothic"/>
              <a:buChar char="●"/>
            </a:pPr>
            <a:r>
              <a:rPr lang="en">
                <a:solidFill>
                  <a:srgbClr val="292929"/>
                </a:solidFill>
                <a:highlight>
                  <a:srgbClr val="FFFFFF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Obvious improved residual error difference</a:t>
            </a:r>
            <a:endParaRPr>
              <a:solidFill>
                <a:srgbClr val="292929"/>
              </a:solidFill>
              <a:highlight>
                <a:srgbClr val="FFFFFF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400"/>
              <a:buFont typeface="Century Gothic"/>
              <a:buChar char="●"/>
            </a:pPr>
            <a:r>
              <a:rPr lang="en">
                <a:solidFill>
                  <a:srgbClr val="292929"/>
                </a:solidFill>
                <a:highlight>
                  <a:srgbClr val="FFFFFF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Covid conditioning and lockdowns</a:t>
            </a:r>
            <a:endParaRPr>
              <a:solidFill>
                <a:srgbClr val="292929"/>
              </a:solidFill>
              <a:highlight>
                <a:srgbClr val="FFFFFF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292929"/>
              </a:solidFill>
              <a:highlight>
                <a:srgbClr val="FFFFFF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</a:t>
            </a:r>
            <a:r>
              <a:rPr lang="en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:	handles multiple seasonalities well</a:t>
            </a:r>
            <a:endParaRPr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</a:t>
            </a:r>
            <a:r>
              <a:rPr lang="en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:	under detection of causal relationships</a:t>
            </a:r>
            <a:endParaRPr>
              <a:solidFill>
                <a:srgbClr val="292929"/>
              </a:solidFill>
              <a:highlight>
                <a:srgbClr val="FFFFFF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81" name="Google Shape;181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24125" y="1147000"/>
            <a:ext cx="3662375" cy="57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